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359" r:id="rId3"/>
    <p:sldId id="360" r:id="rId4"/>
    <p:sldId id="358" r:id="rId5"/>
    <p:sldId id="344" r:id="rId6"/>
    <p:sldId id="347" r:id="rId7"/>
    <p:sldId id="342" r:id="rId8"/>
    <p:sldId id="361" r:id="rId9"/>
    <p:sldId id="357" r:id="rId10"/>
    <p:sldId id="345" r:id="rId11"/>
    <p:sldId id="348" r:id="rId12"/>
    <p:sldId id="337" r:id="rId13"/>
    <p:sldId id="349" r:id="rId14"/>
    <p:sldId id="350" r:id="rId15"/>
    <p:sldId id="351" r:id="rId16"/>
    <p:sldId id="352" r:id="rId17"/>
    <p:sldId id="353" r:id="rId18"/>
    <p:sldId id="354" r:id="rId19"/>
    <p:sldId id="346" r:id="rId20"/>
    <p:sldId id="327" r:id="rId21"/>
    <p:sldId id="355" r:id="rId2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00CA2-0950-83A2-6083-7144C109CA01}" v="304" dt="2019-10-11T05:27:04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6E3EF8-E293-4B0D-A893-1ADF5E789F4A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903EA9-E4D9-46D6-8967-83D79EBBD93A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03EA9-E4D9-46D6-8967-83D79EBBD93A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03EA9-E4D9-46D6-8967-83D79EBBD93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75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03EA9-E4D9-46D6-8967-83D79EBBD93A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48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orakulmi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orakulmi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orakulmi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orakulmi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Pyöristetty suorakulmio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Pyöristetty suorakulmio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uorakulmi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uorakulmi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Suorakulmi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uorakulmi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3EE1E-1ECD-4A62-8CCC-B72327B0AA5D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18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16D6D0-F5A8-4BD0-819E-A4BAAEA4FD5B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C900-F7E6-4527-BDC5-B7F49BC5B620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3C46-74F3-46E0-88D8-F0462499EA91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ACCD-6493-472B-A74B-6304F7ADD6FA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2630-29B0-428D-BBF4-FEC15E21322D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F8DE-421D-4862-BCD6-C312314F21CD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CFA5-1250-4B59-9A4C-82C537E0CEEA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EF55-1E65-457B-9049-B9B06A0E32F2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1B8C-3970-40A3-925F-3D189D65F8B4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67E4-B74A-4207-9F25-B14147BD0744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B48C-3371-4958-966F-D7682E78FBDD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2ACFBD-8B29-4112-A420-B26F03F5C6FA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8" name="Dian numeron paikkamerkki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9A0816-0C0D-4C87-8B76-B00B26B38360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  <p:sp>
        <p:nvSpPr>
          <p:cNvPr id="9" name="Alatunnisteen paikkamerk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42C2-726F-4D28-8298-A21C00D3389F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8C9A-8D66-42AF-94F5-E00BD0F615FE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E03C-5C03-41B9-8BE4-D920A5C1D340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12CC-EFC9-41AF-A4E9-F719E5F962A1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0879-F443-4B46-ADF2-7E19E21BE54C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0491-080F-40F8-BE50-4F118DF8591B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4313-D617-4356-9720-9873A55ECF7B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84D1-D8B6-4D7D-A519-EAD1191A6699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Suorakulmi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Suorakulmi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Suorakulmi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Suorakulmi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Pyöristetty suorakulmi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Pyöristetty suorakulmi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Suorakulmi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Suorakulmi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Suorakulmi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Suorakulmi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Suorakulmi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Suorakulmi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" name="Otsikon paikkamerkki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  <a:endParaRPr lang="en-US"/>
          </a:p>
        </p:txBody>
      </p:sp>
      <p:sp>
        <p:nvSpPr>
          <p:cNvPr id="1040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E13A77-2427-4D30-99F7-9E8FDE1D792B}" type="datetimeFigureOut">
              <a:rPr lang="fi-FI"/>
              <a:pPr>
                <a:defRPr/>
              </a:pPr>
              <a:t>9.11.2020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A3D9C7-6E94-437F-AB23-F2164B4CFFEE}" type="slidenum">
              <a:rPr lang="fi-FI"/>
              <a:pPr>
                <a:defRPr/>
              </a:pPr>
              <a:t>‹Nr.›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58" r:id="rId3"/>
    <p:sldLayoutId id="2147483859" r:id="rId4"/>
    <p:sldLayoutId id="2147483866" r:id="rId5"/>
    <p:sldLayoutId id="2147483867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A157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A157A"/>
        </a:buClr>
        <a:buFont typeface="Georgia" pitchFamily="18" charset="0"/>
        <a:buChar char="▫"/>
        <a:defRPr sz="2000" kern="1200">
          <a:solidFill>
            <a:srgbClr val="EA157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cdsVgLT0A6E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kwdEaRQXW4" TargetMode="External"/><Relationship Id="rId2" Type="http://schemas.openxmlformats.org/officeDocument/2006/relationships/hyperlink" Target="http://www.cimo.fi/ohjelmat/erasmusplus/yleissivistavalle_koulutuksell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fi/ohjelmat/mika-erasmus-ohjelm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ops2016/perustee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963890"/>
            <a:ext cx="5953125" cy="49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>
          <a:xfrm>
            <a:off x="457200" y="824345"/>
            <a:ext cx="8229600" cy="1066800"/>
          </a:xfrm>
        </p:spPr>
        <p:txBody>
          <a:bodyPr/>
          <a:lstStyle/>
          <a:p>
            <a:r>
              <a:rPr lang="fi-FI" sz="3600"/>
              <a:t>Erasmus+ -hanke</a:t>
            </a:r>
            <a:br>
              <a:rPr lang="fi-FI" sz="3600" dirty="0">
                <a:cs typeface="Calibri"/>
              </a:rPr>
            </a:br>
            <a:r>
              <a:rPr lang="en-US" sz="2400">
                <a:ea typeface="+mj-lt"/>
                <a:cs typeface="+mj-lt"/>
              </a:rPr>
              <a:t>Be a Responsible Citizen in the Digital World of Tomorrow!</a:t>
            </a:r>
            <a:endParaRPr lang="fi-FI" sz="2400">
              <a:ea typeface="+mj-lt"/>
              <a:cs typeface="+mj-lt"/>
            </a:endParaRPr>
          </a:p>
          <a:p>
            <a:endParaRPr lang="fi-FI" sz="3600" dirty="0">
              <a:cs typeface="Calibri"/>
            </a:endParaRP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57200" y="1894520"/>
            <a:ext cx="8229600" cy="4679318"/>
          </a:xfrm>
        </p:spPr>
        <p:txBody>
          <a:bodyPr/>
          <a:lstStyle/>
          <a:p>
            <a:pPr indent="-255270">
              <a:buClr>
                <a:schemeClr val="accent3"/>
              </a:buClr>
            </a:pPr>
            <a:r>
              <a:rPr lang="fi-FI" sz="3000" dirty="0">
                <a:solidFill>
                  <a:schemeClr val="tx2"/>
                </a:solidFill>
                <a:ea typeface="+mj-ea"/>
                <a:cs typeface="Calibri"/>
              </a:rPr>
              <a:t>Hankkeen tavoitteita:</a:t>
            </a:r>
            <a:endParaRPr lang="fi-FI" sz="3000">
              <a:solidFill>
                <a:schemeClr val="tx2"/>
              </a:solidFill>
              <a:ea typeface="+mj-ea"/>
              <a:cs typeface="Calibri"/>
            </a:endParaRP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Kansainvälistymiskokemusten hankkiminen oppilaille ja opettajille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Kielellisten valmiuksien vahvistaminen 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Tieto- ja viestintäteknologisten valmiuksien kehittäminen</a:t>
            </a:r>
          </a:p>
          <a:p>
            <a:pPr marL="922020"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Taidot, asenteet, vastuullisuus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21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>
          <a:xfrm>
            <a:off x="457200" y="727364"/>
            <a:ext cx="8229600" cy="713509"/>
          </a:xfrm>
        </p:spPr>
        <p:txBody>
          <a:bodyPr/>
          <a:lstStyle/>
          <a:p>
            <a:r>
              <a:rPr lang="fi-FI" sz="3600"/>
              <a:t>Petäjäveden yläasteen Erasmus+ -hanke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57200" y="1648691"/>
            <a:ext cx="8229600" cy="4925147"/>
          </a:xfrm>
        </p:spPr>
        <p:txBody>
          <a:bodyPr/>
          <a:lstStyle/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Be a Responsible Citizen in the Digital World of Tomorrow!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Hankkeen digitavoitteita:</a:t>
            </a:r>
          </a:p>
          <a:p>
            <a:pPr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Vastuullisuus sosiaalisessa mediassa, nettietiketti</a:t>
            </a:r>
          </a:p>
          <a:p>
            <a:pPr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Nettikiusaaminen</a:t>
            </a:r>
          </a:p>
          <a:p>
            <a:pPr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Videotuotanto (tuotanto, kuvaus, editointi ja jälkituotanto)</a:t>
            </a:r>
          </a:p>
          <a:p>
            <a:pPr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Digitaaliset oppimisympäristöt</a:t>
            </a:r>
          </a:p>
          <a:p>
            <a:pPr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Opiskelua ja osaamisen kehittämistä edistävät sovellukset ja ohjelmat</a:t>
            </a:r>
          </a:p>
          <a:p>
            <a:pPr lvl="2" indent="-245745"/>
            <a:r>
              <a:rPr lang="fi-FI" sz="2600" dirty="0">
                <a:solidFill>
                  <a:schemeClr val="tx2"/>
                </a:solidFill>
                <a:ea typeface="+mj-ea"/>
                <a:cs typeface="Calibri"/>
              </a:rPr>
              <a:t>360-esityksen kuvaaminen ja editoiminen</a:t>
            </a:r>
            <a:endParaRPr lang="fi-FI" sz="2400" dirty="0">
              <a:solidFill>
                <a:schemeClr val="tx2"/>
              </a:solidFill>
              <a:ea typeface="+mj-ea"/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4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9189"/>
            <a:ext cx="8229600" cy="1066800"/>
          </a:xfrm>
        </p:spPr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32544"/>
            <a:ext cx="8229600" cy="4741294"/>
          </a:xfrm>
        </p:spPr>
        <p:txBody>
          <a:bodyPr/>
          <a:lstStyle/>
          <a:p>
            <a:pPr indent="-255270">
              <a:buClr>
                <a:schemeClr val="accent3"/>
              </a:buClr>
            </a:pPr>
            <a:r>
              <a:rPr lang="fi-FI" dirty="0"/>
              <a:t>Suomi, Petäjäveden yläaste: lokakuu 2017 </a:t>
            </a:r>
            <a:r>
              <a:rPr lang="en-US" dirty="0"/>
              <a:t>​</a:t>
            </a:r>
            <a:endParaRPr lang="fi-FI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 dirty="0"/>
              <a:t>Puola, </a:t>
            </a:r>
            <a:r>
              <a:rPr lang="pl-PL" dirty="0"/>
              <a:t>Szkoła Podstawowa w Roźwienicy, Roźwienica</a:t>
            </a:r>
            <a:r>
              <a:rPr lang="fi-FI" dirty="0"/>
              <a:t>: huhtikuu 2018 </a:t>
            </a:r>
            <a:r>
              <a:rPr lang="en-US" dirty="0"/>
              <a:t>​</a:t>
            </a:r>
            <a:endParaRPr lang="en-US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 dirty="0"/>
              <a:t>Italia, IIS Albert Einstein, Torino: marraskuu 2018</a:t>
            </a:r>
            <a:endParaRPr lang="fi-FI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 dirty="0"/>
              <a:t>Kreikka, Platon M.E.P.E., </a:t>
            </a:r>
            <a:r>
              <a:rPr lang="fi-FI" err="1"/>
              <a:t>Katerini</a:t>
            </a:r>
            <a:r>
              <a:rPr lang="fi-FI" dirty="0"/>
              <a:t>: maaliskuu 2019</a:t>
            </a:r>
            <a:endParaRPr lang="en-US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 dirty="0"/>
              <a:t>Kroatia, </a:t>
            </a:r>
            <a:r>
              <a:rPr lang="fi-FI" err="1"/>
              <a:t>Srednja</a:t>
            </a:r>
            <a:r>
              <a:rPr lang="fi-FI" dirty="0"/>
              <a:t> </a:t>
            </a:r>
            <a:r>
              <a:rPr lang="fi-FI" err="1"/>
              <a:t>skola</a:t>
            </a:r>
            <a:r>
              <a:rPr lang="fi-FI" dirty="0"/>
              <a:t> </a:t>
            </a:r>
            <a:r>
              <a:rPr lang="fi-FI" err="1"/>
              <a:t>Bol</a:t>
            </a:r>
            <a:r>
              <a:rPr lang="fi-FI" dirty="0"/>
              <a:t>, </a:t>
            </a:r>
            <a:r>
              <a:rPr lang="fi-FI" err="1"/>
              <a:t>Bol</a:t>
            </a:r>
            <a:r>
              <a:rPr lang="fi-FI" dirty="0"/>
              <a:t>: syyskuu 2019 </a:t>
            </a:r>
            <a:r>
              <a:rPr lang="en-US" dirty="0"/>
              <a:t>​</a:t>
            </a:r>
            <a:endParaRPr lang="en-US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 dirty="0"/>
              <a:t>Saksa, </a:t>
            </a:r>
            <a:r>
              <a:rPr lang="fi-FI" err="1"/>
              <a:t>Inda</a:t>
            </a:r>
            <a:r>
              <a:rPr lang="fi-FI" dirty="0"/>
              <a:t>-Gymnasium, </a:t>
            </a:r>
            <a:r>
              <a:rPr lang="fi-FI"/>
              <a:t>Aachen: toukokuu 2020</a:t>
            </a:r>
            <a:r>
              <a:rPr lang="en-US" dirty="0"/>
              <a:t>​</a:t>
            </a:r>
            <a:endParaRPr lang="en-US" dirty="0">
              <a:cs typeface="Calibri"/>
            </a:endParaRPr>
          </a:p>
          <a:p>
            <a:pPr indent="-255270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74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588818"/>
            <a:ext cx="8229600" cy="574964"/>
          </a:xfrm>
        </p:spPr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43892"/>
            <a:ext cx="4038600" cy="5431496"/>
          </a:xfrm>
        </p:spPr>
        <p:txBody>
          <a:bodyPr/>
          <a:lstStyle/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Suomi, Petäjäveden yläaste: lokakuu 2017 </a:t>
            </a:r>
            <a:r>
              <a:rPr lang="en-US" dirty="0"/>
              <a:t>​</a:t>
            </a:r>
          </a:p>
          <a:p>
            <a:pPr lvl="1" indent="-245745"/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Vastuullisuus sosiaalisessa mediassa</a:t>
            </a:r>
          </a:p>
          <a:p>
            <a:pPr lvl="1" indent="-245745"/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Nettietiketti</a:t>
            </a:r>
          </a:p>
          <a:p>
            <a:pPr lvl="1" indent="-245745"/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Tietoiskut vastuullisen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somen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 käytön eripuolista</a:t>
            </a:r>
          </a:p>
          <a:p>
            <a:pPr lvl="2" indent="-245745"/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Esim.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Privacy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,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Cyberbullying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,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Copyrights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,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Source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criticism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,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Hate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speech</a:t>
            </a:r>
            <a:endParaRPr lang="fi-FI" sz="2400" dirty="0">
              <a:solidFill>
                <a:schemeClr val="tx2"/>
              </a:solidFill>
              <a:ea typeface="+mj-ea"/>
              <a:cs typeface="Calibri"/>
            </a:endParaRPr>
          </a:p>
          <a:p>
            <a:pPr lvl="1" indent="-245745"/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Lyhyt videot </a:t>
            </a:r>
            <a:r>
              <a:rPr lang="fi-FI" sz="2400" dirty="0" err="1">
                <a:solidFill>
                  <a:schemeClr val="tx2"/>
                </a:solidFill>
                <a:ea typeface="+mj-ea"/>
                <a:cs typeface="Calibri"/>
              </a:rPr>
              <a:t>somessa</a:t>
            </a:r>
            <a:r>
              <a:rPr lang="fi-FI" sz="2400" dirty="0">
                <a:solidFill>
                  <a:schemeClr val="tx2"/>
                </a:solidFill>
                <a:ea typeface="+mj-ea"/>
                <a:cs typeface="Calibri"/>
              </a:rPr>
              <a:t> esiintyvistä ongelmista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23805" t="20170" r="48083" b="8997"/>
          <a:stretch/>
        </p:blipFill>
        <p:spPr>
          <a:xfrm>
            <a:off x="5652818" y="876300"/>
            <a:ext cx="2556000" cy="3621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57" y="4655127"/>
            <a:ext cx="2185285" cy="19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88818"/>
            <a:ext cx="8229600" cy="602673"/>
          </a:xfrm>
        </p:spPr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3891"/>
            <a:ext cx="4114800" cy="5229947"/>
          </a:xfrm>
        </p:spPr>
        <p:txBody>
          <a:bodyPr/>
          <a:lstStyle/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Puola, </a:t>
            </a:r>
            <a:r>
              <a:rPr lang="pl-PL" sz="2400" dirty="0"/>
              <a:t>Szkoła Podstawowa w Roźwienicy, Roźwienica</a:t>
            </a:r>
            <a:r>
              <a:rPr lang="fi-FI" sz="2400" dirty="0"/>
              <a:t>: huhtikuu 2018 </a:t>
            </a:r>
            <a:r>
              <a:rPr lang="en-US" sz="2400" dirty="0"/>
              <a:t>​</a:t>
            </a:r>
            <a:endParaRPr lang="fi-FI" sz="2400" dirty="0"/>
          </a:p>
          <a:p>
            <a:pPr lvl="1" indent="-245745"/>
            <a:r>
              <a:rPr lang="fi-FI" sz="2000" dirty="0">
                <a:solidFill>
                  <a:schemeClr val="tx2"/>
                </a:solidFill>
                <a:ea typeface="+mj-ea"/>
                <a:cs typeface="Calibri"/>
              </a:rPr>
              <a:t>Nettikiusaaminen</a:t>
            </a:r>
          </a:p>
          <a:p>
            <a:pPr lvl="2" indent="-245745"/>
            <a:r>
              <a:rPr lang="fi-FI" sz="2000" dirty="0">
                <a:solidFill>
                  <a:schemeClr val="tx2"/>
                </a:solidFill>
                <a:ea typeface="+mj-ea"/>
                <a:cs typeface="Calibri"/>
              </a:rPr>
              <a:t>Ennen liikkuvuutta jokaisessa koulussa perehdyttiin aiheeseen ja tuotettiin käsikirjoituksia teeman mukaiseen näytelmään</a:t>
            </a:r>
          </a:p>
          <a:p>
            <a:pPr lvl="2" indent="-245745"/>
            <a:r>
              <a:rPr lang="fi-FI" sz="2000" dirty="0">
                <a:solidFill>
                  <a:schemeClr val="tx2"/>
                </a:solidFill>
                <a:ea typeface="+mj-ea"/>
                <a:cs typeface="Calibri"/>
              </a:rPr>
              <a:t>Puolan liikkuvuuden aikana näytelmät yhdistettiin yhdeksi näytelmäksi, joka esitettiin viikon lopuksi</a:t>
            </a:r>
          </a:p>
          <a:p>
            <a:pPr lvl="2" indent="-245745"/>
            <a:r>
              <a:rPr lang="fi-FI" sz="2000" dirty="0">
                <a:solidFill>
                  <a:schemeClr val="tx2"/>
                </a:solidFill>
                <a:ea typeface="+mj-ea"/>
                <a:cs typeface="Calibri"/>
              </a:rPr>
              <a:t>Kouluilla tuotetut käsikirjoitukset tuotettiin äänikirjoiksi ja E-kirjoiksi</a:t>
            </a:r>
            <a:endParaRPr lang="en-US" sz="2000" dirty="0">
              <a:solidFill>
                <a:schemeClr val="tx2"/>
              </a:solidFill>
              <a:ea typeface="+mj-ea"/>
              <a:cs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l="33625" t="7861" r="34155" b="8963"/>
          <a:stretch/>
        </p:blipFill>
        <p:spPr>
          <a:xfrm>
            <a:off x="6104782" y="3148058"/>
            <a:ext cx="2360345" cy="34257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4"/>
          <a:srcRect l="12588" t="25821" r="39590" b="28207"/>
          <a:stretch/>
        </p:blipFill>
        <p:spPr>
          <a:xfrm>
            <a:off x="4832304" y="727363"/>
            <a:ext cx="4139876" cy="22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1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61109"/>
            <a:ext cx="8229600" cy="741218"/>
          </a:xfrm>
        </p:spPr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2574" y="1524001"/>
            <a:ext cx="3920836" cy="5077547"/>
          </a:xfrm>
        </p:spPr>
        <p:txBody>
          <a:bodyPr/>
          <a:lstStyle/>
          <a:p>
            <a:pPr marL="215900" indent="-287655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Italia, IIS Albert Einstein, Torino: marraskuu 2018</a:t>
            </a:r>
            <a:endParaRPr lang="fi-FI" sz="2400"/>
          </a:p>
          <a:p>
            <a:pPr lvl="1" indent="-245745"/>
            <a:r>
              <a:rPr lang="fi-FI" sz="2400" dirty="0">
                <a:solidFill>
                  <a:schemeClr val="tx2"/>
                </a:solidFill>
                <a:cs typeface="Calibri"/>
              </a:rPr>
              <a:t>Videotuotanto</a:t>
            </a:r>
          </a:p>
          <a:p>
            <a:pPr marL="922020" lvl="2" indent="-245745"/>
            <a:r>
              <a:rPr lang="fi-FI" dirty="0">
                <a:solidFill>
                  <a:schemeClr val="tx2"/>
                </a:solidFill>
                <a:cs typeface="Calibri"/>
              </a:rPr>
              <a:t>Alkutuotanto</a:t>
            </a:r>
          </a:p>
          <a:p>
            <a:pPr marL="922020" lvl="2" indent="-245745"/>
            <a:r>
              <a:rPr lang="fi-FI" dirty="0">
                <a:solidFill>
                  <a:schemeClr val="tx2"/>
                </a:solidFill>
                <a:cs typeface="Calibri"/>
              </a:rPr>
              <a:t>Kuvaus</a:t>
            </a:r>
          </a:p>
          <a:p>
            <a:pPr marL="922020" lvl="2" indent="-245745"/>
            <a:r>
              <a:rPr lang="fi-FI" dirty="0">
                <a:solidFill>
                  <a:schemeClr val="tx2"/>
                </a:solidFill>
                <a:cs typeface="Calibri"/>
              </a:rPr>
              <a:t>Editointi ja jälkituotanto</a:t>
            </a:r>
          </a:p>
          <a:p>
            <a:pPr marL="1179195" lvl="3" indent="-245745"/>
            <a:r>
              <a:rPr lang="fi-FI" sz="2400" dirty="0">
                <a:solidFill>
                  <a:schemeClr val="tx2"/>
                </a:solidFill>
                <a:cs typeface="Calibri"/>
              </a:rPr>
              <a:t>Adobe </a:t>
            </a:r>
            <a:r>
              <a:rPr lang="fi-FI" sz="2400" err="1">
                <a:solidFill>
                  <a:schemeClr val="tx2"/>
                </a:solidFill>
                <a:cs typeface="Calibri"/>
              </a:rPr>
              <a:t>Premiere</a:t>
            </a:r>
            <a:endParaRPr lang="fi-FI" sz="24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l="6487" t="20650" r="38480" b="26872"/>
          <a:stretch/>
        </p:blipFill>
        <p:spPr>
          <a:xfrm>
            <a:off x="4102768" y="1371862"/>
            <a:ext cx="4677353" cy="25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88818"/>
            <a:ext cx="8229600" cy="782782"/>
          </a:xfrm>
        </p:spPr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79418"/>
            <a:ext cx="4507345" cy="4994420"/>
          </a:xfrm>
        </p:spPr>
        <p:txBody>
          <a:bodyPr/>
          <a:lstStyle/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Kreikka, Platon M.E.P.E., </a:t>
            </a:r>
            <a:r>
              <a:rPr lang="fi-FI" sz="2400" dirty="0" err="1"/>
              <a:t>Katerini</a:t>
            </a:r>
            <a:r>
              <a:rPr lang="fi-FI" sz="2400" dirty="0"/>
              <a:t>: maaliskuu 2019</a:t>
            </a:r>
            <a:endParaRPr lang="en-US" sz="2400" dirty="0"/>
          </a:p>
          <a:p>
            <a:pPr lvl="1" indent="-245745"/>
            <a:r>
              <a:rPr lang="fi-FI" sz="2400" dirty="0">
                <a:solidFill>
                  <a:schemeClr val="tx2"/>
                </a:solidFill>
                <a:cs typeface="Calibri"/>
              </a:rPr>
              <a:t>Digitaaliset oppimisympäristöt</a:t>
            </a:r>
          </a:p>
          <a:p>
            <a:pPr lvl="2" indent="-245745"/>
            <a:r>
              <a:rPr lang="fi-FI" dirty="0">
                <a:solidFill>
                  <a:schemeClr val="tx2"/>
                </a:solidFill>
                <a:cs typeface="Calibri"/>
              </a:rPr>
              <a:t>Oppilaiden tuottamat Moodle-kurssit</a:t>
            </a:r>
          </a:p>
          <a:p>
            <a:pPr lvl="2" indent="-245745"/>
            <a:r>
              <a:rPr lang="fi-FI" dirty="0">
                <a:solidFill>
                  <a:schemeClr val="tx2"/>
                </a:solidFill>
                <a:cs typeface="Calibri"/>
              </a:rPr>
              <a:t>Valmiuksia erilaisten digitaalisten oppimisympäristöjen käyttöön ja sisältöjen tuottamiseen</a:t>
            </a:r>
          </a:p>
          <a:p>
            <a:pPr lvl="3" indent="-245745"/>
            <a:r>
              <a:rPr lang="fi-FI" sz="2000" dirty="0">
                <a:solidFill>
                  <a:schemeClr val="tx2"/>
                </a:solidFill>
                <a:cs typeface="Calibri"/>
              </a:rPr>
              <a:t>Peruskäyttö</a:t>
            </a:r>
          </a:p>
          <a:p>
            <a:pPr lvl="3" indent="-245745"/>
            <a:r>
              <a:rPr lang="fi-FI" sz="2000" dirty="0">
                <a:solidFill>
                  <a:schemeClr val="tx2"/>
                </a:solidFill>
                <a:cs typeface="Calibri"/>
              </a:rPr>
              <a:t>Aktiivisen oppijan tuottamistaidot</a:t>
            </a:r>
            <a:endParaRPr lang="en-US" sz="2000" dirty="0">
              <a:solidFill>
                <a:schemeClr val="tx2"/>
              </a:solidFill>
              <a:cs typeface="Calibri"/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45" y="2279072"/>
            <a:ext cx="3722255" cy="27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9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54170"/>
            <a:ext cx="8229600" cy="678612"/>
          </a:xfrm>
        </p:spPr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16885"/>
            <a:ext cx="4692770" cy="4956953"/>
          </a:xfrm>
        </p:spPr>
        <p:txBody>
          <a:bodyPr/>
          <a:lstStyle/>
          <a:p>
            <a:pPr marL="215900" indent="-287655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dirty="0"/>
              <a:t>Kroatia, </a:t>
            </a:r>
            <a:r>
              <a:rPr lang="fi-FI" err="1"/>
              <a:t>Srednja</a:t>
            </a:r>
            <a:r>
              <a:rPr lang="fi-FI" dirty="0"/>
              <a:t> </a:t>
            </a:r>
            <a:r>
              <a:rPr lang="fi-FI" err="1"/>
              <a:t>skola</a:t>
            </a:r>
            <a:r>
              <a:rPr lang="fi-FI" dirty="0"/>
              <a:t> </a:t>
            </a:r>
            <a:r>
              <a:rPr lang="fi-FI" err="1"/>
              <a:t>Bol</a:t>
            </a:r>
            <a:r>
              <a:rPr lang="fi-FI" dirty="0"/>
              <a:t>, </a:t>
            </a:r>
            <a:r>
              <a:rPr lang="fi-FI" err="1"/>
              <a:t>Bol</a:t>
            </a:r>
            <a:r>
              <a:rPr lang="fi-FI" dirty="0"/>
              <a:t>: syyskuu 2019 </a:t>
            </a:r>
            <a:r>
              <a:rPr lang="en-US" dirty="0"/>
              <a:t>​</a:t>
            </a:r>
            <a:endParaRPr lang="fi-FI"/>
          </a:p>
          <a:p>
            <a:pPr lvl="1" indent="-245745"/>
            <a:r>
              <a:rPr lang="fi-FI" sz="2400" dirty="0">
                <a:solidFill>
                  <a:schemeClr val="tx2"/>
                </a:solidFill>
                <a:cs typeface="Calibri"/>
              </a:rPr>
              <a:t>Opiskelua ja osaamisen kehittämistä edistävät sovellukset ja ohjelmat</a:t>
            </a:r>
          </a:p>
          <a:p>
            <a:pPr marL="922020" lvl="2" indent="-245745"/>
            <a:r>
              <a:rPr lang="fi-FI" sz="2600" dirty="0">
                <a:solidFill>
                  <a:schemeClr val="tx2"/>
                </a:solidFill>
                <a:cs typeface="Calibri"/>
              </a:rPr>
              <a:t>Esimerkiksi</a:t>
            </a:r>
          </a:p>
          <a:p>
            <a:pPr marL="1179195" lvl="3" indent="-245745"/>
            <a:r>
              <a:rPr lang="fi-FI" sz="2400">
                <a:solidFill>
                  <a:schemeClr val="tx2"/>
                </a:solidFill>
                <a:cs typeface="Calibri"/>
              </a:rPr>
              <a:t>Piktochart</a:t>
            </a:r>
            <a:endParaRPr lang="fi-FI" sz="2400" dirty="0">
              <a:solidFill>
                <a:schemeClr val="tx2"/>
              </a:solidFill>
              <a:cs typeface="Calibri"/>
            </a:endParaRPr>
          </a:p>
          <a:p>
            <a:pPr marL="1179195" lvl="3" indent="-245745"/>
            <a:r>
              <a:rPr lang="fi-FI" sz="2400" err="1">
                <a:solidFill>
                  <a:schemeClr val="tx2"/>
                </a:solidFill>
                <a:cs typeface="Calibri"/>
              </a:rPr>
              <a:t>Socrative</a:t>
            </a:r>
            <a:endParaRPr lang="fi-FI" sz="2400">
              <a:solidFill>
                <a:schemeClr val="tx2"/>
              </a:solidFill>
              <a:cs typeface="Calibri"/>
            </a:endParaRPr>
          </a:p>
          <a:p>
            <a:pPr marL="1179195" lvl="3" indent="-245745"/>
            <a:r>
              <a:rPr lang="fi-FI" sz="2400">
                <a:solidFill>
                  <a:schemeClr val="tx2"/>
                </a:solidFill>
                <a:cs typeface="Calibri"/>
              </a:rPr>
              <a:t>Sway</a:t>
            </a:r>
            <a:endParaRPr lang="fi-FI" sz="2400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4" name="Kuva 4" descr="Kuva, joka sisältää kohteen henkilö, sisä, mies, ryhmä&#10;&#10;Kuvaus luotu, erittäin korkea luotettavuus">
            <a:extLst>
              <a:ext uri="{FF2B5EF4-FFF2-40B4-BE49-F238E27FC236}">
                <a16:creationId xmlns:a16="http://schemas.microsoft.com/office/drawing/2014/main" id="{36249D47-F8B8-482E-A581-51A0B315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27" y="3723017"/>
            <a:ext cx="3131388" cy="2344947"/>
          </a:xfrm>
          <a:prstGeom prst="rect">
            <a:avLst/>
          </a:prstGeom>
        </p:spPr>
      </p:pic>
      <p:pic>
        <p:nvPicPr>
          <p:cNvPr id="6" name="Kuva 6" descr="Kuva, joka sisältää kohteen sisä, henkilö, istuminen, ryhmä&#10;&#10;Kuvaus luotu, erittäin korkea luotettavuus">
            <a:extLst>
              <a:ext uri="{FF2B5EF4-FFF2-40B4-BE49-F238E27FC236}">
                <a16:creationId xmlns:a16="http://schemas.microsoft.com/office/drawing/2014/main" id="{9EE10251-9D15-4C01-98A4-4C790DF1A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27" y="1135093"/>
            <a:ext cx="3131388" cy="23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6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Liikkuvuudet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87655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dirty="0"/>
              <a:t>Saksa, </a:t>
            </a:r>
            <a:r>
              <a:rPr lang="fi-FI" err="1"/>
              <a:t>Inda</a:t>
            </a:r>
            <a:r>
              <a:rPr lang="fi-FI" dirty="0"/>
              <a:t>-Gymnasium, </a:t>
            </a:r>
            <a:r>
              <a:rPr lang="fi-FI"/>
              <a:t>Aachen: toukokuu 2020</a:t>
            </a:r>
            <a:r>
              <a:rPr lang="en-US"/>
              <a:t>​</a:t>
            </a:r>
            <a:endParaRPr lang="fi-FI"/>
          </a:p>
          <a:p>
            <a:pPr lvl="1" indent="-245745"/>
            <a:r>
              <a:rPr lang="fi-FI" sz="2800" dirty="0">
                <a:solidFill>
                  <a:schemeClr val="tx2"/>
                </a:solidFill>
                <a:cs typeface="Calibri"/>
              </a:rPr>
              <a:t>360-esityksen kuvaaminen ja editoiminen</a:t>
            </a:r>
          </a:p>
          <a:p>
            <a:pPr marL="922020" lvl="2" indent="-245745"/>
            <a:r>
              <a:rPr lang="fi-FI" sz="2600" dirty="0">
                <a:solidFill>
                  <a:schemeClr val="tx2"/>
                </a:solidFill>
                <a:cs typeface="Calibri"/>
              </a:rPr>
              <a:t>360-kuvaaminen Ricoh </a:t>
            </a:r>
            <a:r>
              <a:rPr lang="fi-FI" sz="2600" err="1">
                <a:solidFill>
                  <a:schemeClr val="tx2"/>
                </a:solidFill>
                <a:cs typeface="Calibri"/>
              </a:rPr>
              <a:t>Theta</a:t>
            </a:r>
            <a:endParaRPr lang="fi-FI" sz="2600">
              <a:solidFill>
                <a:schemeClr val="tx2"/>
              </a:solidFill>
              <a:cs typeface="Calibri"/>
            </a:endParaRPr>
          </a:p>
          <a:p>
            <a:pPr marL="922020" lvl="2" indent="-245745"/>
            <a:r>
              <a:rPr lang="fi-FI" sz="2600" dirty="0">
                <a:solidFill>
                  <a:schemeClr val="tx2"/>
                </a:solidFill>
                <a:cs typeface="Calibri"/>
              </a:rPr>
              <a:t>360-esityksen luominen Autopano ja </a:t>
            </a:r>
            <a:r>
              <a:rPr lang="fi-FI" sz="2600" err="1">
                <a:solidFill>
                  <a:schemeClr val="tx2"/>
                </a:solidFill>
                <a:cs typeface="Calibri"/>
              </a:rPr>
              <a:t>Panotour</a:t>
            </a:r>
            <a:r>
              <a:rPr lang="fi-FI" sz="2600" dirty="0">
                <a:solidFill>
                  <a:schemeClr val="tx2"/>
                </a:solidFill>
                <a:cs typeface="Calibri"/>
              </a:rPr>
              <a:t> -sovellukset</a:t>
            </a:r>
          </a:p>
          <a:p>
            <a:pPr marL="215900" indent="-287655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indent="-255270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73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Kerhotoiminta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dirty="0"/>
              <a:t>Koulun jälkeen klo 14.30–16.00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Pääsääntöisesti kerran viikossa</a:t>
            </a:r>
          </a:p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 dirty="0"/>
              <a:t>Työskennellään hankkeen teemojen parissa säännöllisesti koko hankkeen ajan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Kielelliset valmiudet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Tekstinkäsittely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Esitysgrafiikka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Yhteisöllinen oppiminen ja työskentely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Sovellusten ja ohjelmien käyttö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0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3D616D-9D9D-48CF-BAA6-D9448292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/>
          <a:lstStyle/>
          <a:p>
            <a:r>
              <a:rPr lang="en-US" sz="3600">
                <a:cs typeface="Calibri"/>
              </a:rPr>
              <a:t>ErasmusDays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16EE96-B7EE-4C88-BA4C-698D864695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/>
          <a:p>
            <a:pPr marL="8890"/>
            <a:r>
              <a:rPr lang="en-US" sz="2400">
                <a:ea typeface="+mn-lt"/>
                <a:cs typeface="+mn-lt"/>
              </a:rPr>
              <a:t>ErasmusDays on kolme päivää kestävä tapahtuma, jonka aikana eri puolilla Eurooppaa levitetään tietoa Erasmus+ -ohjelmaan kuuluvien koulutus-, nuoriso- ja liikuntahankkeiden kokemuksista ja opeista.</a:t>
            </a:r>
          </a:p>
          <a:p>
            <a:pPr marL="8890"/>
            <a:endParaRPr lang="en-US" sz="2400" dirty="0">
              <a:cs typeface="Calibri"/>
            </a:endParaRPr>
          </a:p>
          <a:p>
            <a:pPr marL="8890"/>
            <a:r>
              <a:rPr lang="en-US" sz="1200" dirty="0">
                <a:ea typeface="+mn-lt"/>
                <a:cs typeface="+mn-lt"/>
                <a:hlinkClick r:id="rId2"/>
              </a:rPr>
              <a:t>https://youtu.be/cdsVgLT0A6E</a:t>
            </a:r>
          </a:p>
        </p:txBody>
      </p:sp>
      <p:pic>
        <p:nvPicPr>
          <p:cNvPr id="6" name="Kuva 5" descr="Kuva, joka sisältää kohteen hedelmä&#10;&#10;Kuvaus luotu, erittäin korkea luotettavuus">
            <a:extLst>
              <a:ext uri="{FF2B5EF4-FFF2-40B4-BE49-F238E27FC236}">
                <a16:creationId xmlns:a16="http://schemas.microsoft.com/office/drawing/2014/main" id="{500A76D7-ECF6-4B2C-987D-6F13DE4D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51191"/>
            <a:ext cx="5102352" cy="510235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705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laotsikko 2"/>
          <p:cNvSpPr>
            <a:spLocks noGrp="1"/>
          </p:cNvSpPr>
          <p:nvPr>
            <p:ph type="subTitle" idx="1"/>
          </p:nvPr>
        </p:nvSpPr>
        <p:spPr>
          <a:xfrm>
            <a:off x="684213" y="414972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4400" dirty="0"/>
              <a:t>Be a Responsible Citizen in the Digital World of Tomorrow!</a:t>
            </a:r>
            <a:endParaRPr lang="fi-FI" sz="4400" dirty="0"/>
          </a:p>
          <a:p>
            <a:pPr eaLnBrk="1" hangingPunct="1">
              <a:spcBef>
                <a:spcPct val="0"/>
              </a:spcBef>
              <a:defRPr/>
            </a:pPr>
            <a:endParaRPr lang="fi-FI" sz="4800" dirty="0"/>
          </a:p>
        </p:txBody>
      </p:sp>
      <p:pic>
        <p:nvPicPr>
          <p:cNvPr id="5" name="Kuva 4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3843" y="5831422"/>
            <a:ext cx="3593940" cy="1026578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3068" r="14546"/>
          <a:stretch/>
        </p:blipFill>
        <p:spPr>
          <a:xfrm>
            <a:off x="2002813" y="585641"/>
            <a:ext cx="4896000" cy="35640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578387" y="1451491"/>
            <a:ext cx="8229600" cy="43243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accent3"/>
              </a:buClr>
            </a:pPr>
            <a:r>
              <a:rPr lang="fi-FI" sz="2400" dirty="0"/>
              <a:t>Petäjäveden yläasteen kansainvälisyysprojekti on rahoitettu Euroopan unionin Erasmus+ -ohjelmasta.</a:t>
            </a:r>
          </a:p>
          <a:p>
            <a:pPr marL="457200" indent="-457200">
              <a:spcBef>
                <a:spcPts val="0"/>
              </a:spcBef>
              <a:buClr>
                <a:schemeClr val="accent3"/>
              </a:buClr>
            </a:pPr>
            <a:r>
              <a:rPr lang="fi-FI" sz="2400" dirty="0"/>
              <a:t>Suomessa Erasmus+ -ohjelman hallinnoinnista ja toimeenpanosta vastaa Erasmus+ -ohjelman kansallinen toimisto Opetushallituksessa.</a:t>
            </a:r>
            <a:endParaRPr lang="fi-FI" sz="3600" dirty="0"/>
          </a:p>
          <a:p>
            <a:pPr marL="457200" indent="-457200">
              <a:spcBef>
                <a:spcPts val="0"/>
              </a:spcBef>
              <a:buClr>
                <a:schemeClr val="accent3"/>
              </a:buClr>
            </a:pPr>
            <a:r>
              <a:rPr lang="fi-FI" sz="2400" dirty="0"/>
              <a:t>Euroopan komissio ei vastaa julkaisun sisällöstä.</a:t>
            </a:r>
            <a:endParaRPr lang="fi-FI" sz="3600" dirty="0">
              <a:solidFill>
                <a:schemeClr val="tx2"/>
              </a:solidFill>
              <a:ea typeface="+mj-ea"/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7"/>
          <a:stretch/>
        </p:blipFill>
        <p:spPr>
          <a:xfrm>
            <a:off x="1235563" y="4075993"/>
            <a:ext cx="6090982" cy="16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453A2F-D53E-4C08-A295-0DDCFEB4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13" y="654170"/>
            <a:ext cx="8229600" cy="908650"/>
          </a:xfrm>
        </p:spPr>
        <p:txBody>
          <a:bodyPr/>
          <a:lstStyle/>
          <a:p>
            <a:r>
              <a:rPr lang="fi-FI">
                <a:cs typeface="Calibri"/>
              </a:rPr>
              <a:t>Erasmus+ -ohjelma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CB265-920C-4AF6-86C0-42260C928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89349"/>
            <a:ext cx="4283015" cy="4986038"/>
          </a:xfrm>
        </p:spPr>
        <p:txBody>
          <a:bodyPr/>
          <a:lstStyle/>
          <a:p>
            <a:pPr indent="-255270">
              <a:buClr>
                <a:schemeClr val="accent3"/>
              </a:buClr>
            </a:pPr>
            <a:r>
              <a:rPr lang="fi-FI" sz="2400">
                <a:ea typeface="+mn-lt"/>
                <a:cs typeface="+mn-lt"/>
              </a:rPr>
              <a:t>Erasmus+ yleissivistävälle koulutukselle on Euroopan unionin vaihto- ja yhteistyöohjelma vuosille 2014-2020.</a:t>
            </a:r>
            <a:endParaRPr lang="en-US" sz="2400">
              <a:ea typeface="+mn-lt"/>
              <a:cs typeface="+mn-lt"/>
            </a:endParaRPr>
          </a:p>
          <a:p>
            <a:pPr indent="-255270">
              <a:buClr>
                <a:schemeClr val="accent3"/>
              </a:buClr>
            </a:pPr>
            <a:r>
              <a:rPr lang="fi-FI" sz="2400">
                <a:ea typeface="+mn-lt"/>
                <a:cs typeface="+mn-lt"/>
              </a:rPr>
              <a:t>Ohjelman kautta tuetaan hankkeita, joiden tavoitteena on kehittää yleissivistävää koulutusta eurooppalaisessa yhteistyössä.</a:t>
            </a:r>
            <a:endParaRPr lang="en-US" sz="2400">
              <a:ea typeface="+mn-lt"/>
              <a:cs typeface="+mn-lt"/>
            </a:endParaRPr>
          </a:p>
          <a:p>
            <a:pPr indent="-255270"/>
            <a:endParaRPr lang="fi-FI" sz="32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56F28A8-F01D-4E75-801C-2F5DED0EF777}"/>
              </a:ext>
            </a:extLst>
          </p:cNvPr>
          <p:cNvSpPr txBox="1"/>
          <p:nvPr/>
        </p:nvSpPr>
        <p:spPr>
          <a:xfrm>
            <a:off x="803564" y="6211274"/>
            <a:ext cx="753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(Opetushallitus, Erasmus+ yleissivistävälle koulutukselle, </a:t>
            </a:r>
            <a:r>
              <a:rPr lang="fi-FI" sz="1400" dirty="0">
                <a:hlinkClick r:id="rId2"/>
              </a:rPr>
              <a:t>http://www.cimo.fi/ohjelmat/erasmusplus/yleissivistavalle_koulutukselle</a:t>
            </a:r>
            <a:r>
              <a:rPr lang="fi-FI" sz="1400" dirty="0"/>
              <a:t> 22.3.2019.)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2F93C98-821C-41C9-A615-1EF95EC2ACE6}"/>
              </a:ext>
            </a:extLst>
          </p:cNvPr>
          <p:cNvSpPr txBox="1"/>
          <p:nvPr/>
        </p:nvSpPr>
        <p:spPr>
          <a:xfrm>
            <a:off x="5357004" y="5083834"/>
            <a:ext cx="34476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  <a:hlinkClick r:id="rId3"/>
              </a:rPr>
              <a:t>https://youtu.be/ykwdEaRQXW4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857" y="2673943"/>
            <a:ext cx="3833264" cy="10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>
          <a:xfrm>
            <a:off x="457200" y="685265"/>
            <a:ext cx="8229600" cy="824880"/>
          </a:xfrm>
        </p:spPr>
        <p:txBody>
          <a:bodyPr/>
          <a:lstStyle/>
          <a:p>
            <a:r>
              <a:rPr lang="fi-FI" dirty="0"/>
              <a:t>Erasmus+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57200" y="1510145"/>
            <a:ext cx="8229600" cy="4184073"/>
          </a:xfrm>
        </p:spPr>
        <p:txBody>
          <a:bodyPr/>
          <a:lstStyle/>
          <a:p>
            <a:pPr indent="-255270">
              <a:buClr>
                <a:schemeClr val="accent3"/>
              </a:buClr>
            </a:pPr>
            <a:r>
              <a:rPr lang="fi-FI">
                <a:ea typeface="+mn-lt"/>
                <a:cs typeface="+mn-lt"/>
              </a:rPr>
              <a:t>Nykyinen Erasmus+ -ohjelma toimii vuosina 2014-2020.</a:t>
            </a:r>
          </a:p>
          <a:p>
            <a:pPr indent="-255270">
              <a:buClr>
                <a:schemeClr val="accent3"/>
              </a:buClr>
            </a:pPr>
            <a:r>
              <a:rPr lang="fi-FI">
                <a:ea typeface="+mn-lt"/>
                <a:cs typeface="+mn-lt"/>
              </a:rPr>
              <a:t>Yli 4 miljoonaa nuorta, opiskelijaa ja aikuista voi kouluttautua, opiskella, harjoitella tai työskennellä vapaaehtoisena ulkomailla ohjelman tuella.</a:t>
            </a:r>
            <a:endParaRPr lang="fi-FI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>
                <a:ea typeface="+mn-lt"/>
                <a:cs typeface="+mn-lt"/>
              </a:rPr>
              <a:t>Lisäksi yli 125 000 oppilaitosta ja organisaatiota voi tehdä yhteistyötä kansainvälisten kumppaniensa kanssa.</a:t>
            </a:r>
            <a:endParaRPr lang="fi-FI">
              <a:cs typeface="Calibri"/>
            </a:endParaRPr>
          </a:p>
          <a:p>
            <a:pPr indent="-255270">
              <a:buClr>
                <a:schemeClr val="accent3"/>
              </a:buClr>
            </a:pPr>
            <a:r>
              <a:rPr lang="fi-FI">
                <a:ea typeface="+mn-lt"/>
                <a:cs typeface="+mn-lt"/>
              </a:rPr>
              <a:t>Ohjelman budjetti on 14,7 miljardia euroa.</a:t>
            </a:r>
          </a:p>
          <a:p>
            <a:pPr indent="-255270">
              <a:buClr>
                <a:schemeClr val="accent3"/>
              </a:buClr>
            </a:pPr>
            <a:endParaRPr lang="fi-FI" sz="3200" dirty="0"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803564" y="6211274"/>
            <a:ext cx="75368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1400" dirty="0">
                <a:latin typeface="Arial"/>
                <a:cs typeface="Arial"/>
              </a:rPr>
              <a:t>(Opetushallitus, Kehittäminen ja kansainvälisyys, </a:t>
            </a:r>
            <a:r>
              <a:rPr lang="fi-FI" sz="1400">
                <a:latin typeface="Arial"/>
                <a:cs typeface="Arial"/>
              </a:rPr>
              <a:t>Erasmus+ -ohjelma, </a:t>
            </a:r>
            <a:r>
              <a:rPr lang="fi-FI" sz="1400" dirty="0">
                <a:latin typeface="Arial"/>
                <a:cs typeface="Arial"/>
                <a:hlinkClick r:id="rId2"/>
              </a:rPr>
              <a:t>https://www.oph.fi/fi/ohjelmat/mika-erasmus-ohjelma</a:t>
            </a:r>
            <a:r>
              <a:rPr lang="fi-FI" sz="1400">
                <a:latin typeface="Arial"/>
                <a:cs typeface="Arial"/>
              </a:rPr>
              <a:t> 10.10.2019.) 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5997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>
          <a:xfrm>
            <a:off x="457200" y="685265"/>
            <a:ext cx="8229600" cy="824880"/>
          </a:xfrm>
        </p:spPr>
        <p:txBody>
          <a:bodyPr/>
          <a:lstStyle/>
          <a:p>
            <a:r>
              <a:rPr lang="fi-FI" dirty="0"/>
              <a:t>Erasmus+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57200" y="1510145"/>
            <a:ext cx="8229600" cy="4184073"/>
          </a:xfrm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fi-FI" dirty="0"/>
              <a:t>Erasmus+ yleissivistävälle koulutukselle antaa koululle todellisia keinoja toteuttaa opetussuunnitelman oppimistavoitteita.</a:t>
            </a:r>
          </a:p>
          <a:p>
            <a:pPr lvl="1"/>
            <a:r>
              <a:rPr lang="fi-FI" dirty="0"/>
              <a:t>Kansainvälisyys perusopetussuunnitelmassa esimerkiksi:</a:t>
            </a:r>
          </a:p>
          <a:p>
            <a:pPr lvl="2"/>
            <a:r>
              <a:rPr lang="fi-FI" dirty="0"/>
              <a:t>Kulttuurinen osaaminen, vuorovaikutus ja ilmaisu (L2), s. 21.</a:t>
            </a:r>
          </a:p>
          <a:p>
            <a:pPr lvl="2"/>
            <a:r>
              <a:rPr lang="fi-FI" dirty="0"/>
              <a:t>Tieto- ja viestintäteknologinen osaaminen (L5), s. 23</a:t>
            </a:r>
          </a:p>
          <a:p>
            <a:pPr lvl="2"/>
            <a:r>
              <a:rPr lang="fi-FI" dirty="0"/>
              <a:t>Kulttuurinen moninaisuus ja kielitietoisuus, s. 28</a:t>
            </a:r>
          </a:p>
          <a:p>
            <a:pPr lvl="2"/>
            <a:r>
              <a:rPr lang="fi-FI" dirty="0"/>
              <a:t>Koulun sisäinen yhteistyö ja yhteistyö muiden tahojen kanssa, s. 36</a:t>
            </a:r>
          </a:p>
          <a:p>
            <a:pPr lvl="1"/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803564" y="6211274"/>
            <a:ext cx="753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(Opetushallitus, Perusopetuksen opetussuunnitelman perusteet, </a:t>
            </a:r>
            <a:r>
              <a:rPr lang="fi-FI" sz="1400" dirty="0">
                <a:hlinkClick r:id="rId2"/>
              </a:rPr>
              <a:t>https://www.oph.fi/ops2016/perusteet</a:t>
            </a:r>
            <a:r>
              <a:rPr lang="fi-FI" sz="1400" dirty="0"/>
              <a:t> 22.3.2019.) </a:t>
            </a:r>
          </a:p>
        </p:txBody>
      </p:sp>
    </p:spTree>
    <p:extLst>
      <p:ext uri="{BB962C8B-B14F-4D97-AF65-F5344CB8AC3E}">
        <p14:creationId xmlns:p14="http://schemas.microsoft.com/office/powerpoint/2010/main" val="240850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>
          <a:xfrm>
            <a:off x="457200" y="810491"/>
            <a:ext cx="8229600" cy="1066800"/>
          </a:xfrm>
        </p:spPr>
        <p:txBody>
          <a:bodyPr/>
          <a:lstStyle/>
          <a:p>
            <a:r>
              <a:rPr lang="fi-FI" sz="3600"/>
              <a:t>Petäjäveden yläasteen Erasmus+ -hankkeet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87655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Be a Responsible Citizen in the Digital World of </a:t>
            </a:r>
            <a:r>
              <a:rPr lang="en-US"/>
              <a:t>Tomorrow!</a:t>
            </a:r>
            <a:endParaRPr lang="fi-FI">
              <a:cs typeface="Calibri"/>
            </a:endParaRP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Mukana kuusi koulua: Saksa, Italia, Kreikka, Kroatia, Puola, Suomi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Hankkeen kesto 36 kk (2017-2020)</a:t>
            </a:r>
            <a:endParaRPr lang="fi-FI" dirty="0">
              <a:solidFill>
                <a:schemeClr val="tx2"/>
              </a:solidFill>
              <a:ea typeface="+mj-ea"/>
              <a:cs typeface="Calibri"/>
            </a:endParaRPr>
          </a:p>
          <a:p>
            <a:pPr marL="215900" indent="-287655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i-FI"/>
              <a:t>Together in Europe for a Sustainable Future</a:t>
            </a:r>
          </a:p>
          <a:p>
            <a:pPr lvl="1" indent="-245745"/>
            <a:r>
              <a:rPr lang="fi-FI" sz="2800">
                <a:solidFill>
                  <a:schemeClr val="tx2"/>
                </a:solidFill>
                <a:ea typeface="+mj-ea"/>
                <a:cs typeface="Calibri"/>
              </a:rPr>
              <a:t>Mukana neljä koulua: Saksa, Kreikka, Puola, Suomi</a:t>
            </a:r>
            <a:endParaRPr lang="en-US" sz="2800">
              <a:solidFill>
                <a:schemeClr val="tx2"/>
              </a:solidFill>
              <a:ea typeface="+mn-lt"/>
              <a:cs typeface="+mn-lt"/>
            </a:endParaRPr>
          </a:p>
          <a:p>
            <a:pPr lvl="1" indent="-245745"/>
            <a:r>
              <a:rPr lang="fi-FI" sz="2800">
                <a:solidFill>
                  <a:schemeClr val="tx2"/>
                </a:solidFill>
                <a:ea typeface="+mj-ea"/>
                <a:cs typeface="Calibri"/>
              </a:rPr>
              <a:t>Hankkeen kesto 24 kk (2019-2021)</a:t>
            </a:r>
            <a:endParaRPr lang="fi-FI" sz="2800">
              <a:solidFill>
                <a:schemeClr val="tx2"/>
              </a:solidFill>
              <a:ea typeface="+mn-lt"/>
              <a:cs typeface="+mn-lt"/>
            </a:endParaRPr>
          </a:p>
          <a:p>
            <a:pPr lvl="1" indent="-245745"/>
            <a:endParaRPr lang="fi-FI" sz="2800" dirty="0">
              <a:solidFill>
                <a:srgbClr val="000000"/>
              </a:solidFill>
              <a:ea typeface="+mj-ea"/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87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laotsikko 2"/>
          <p:cNvSpPr>
            <a:spLocks noGrp="1"/>
          </p:cNvSpPr>
          <p:nvPr>
            <p:ph type="subTitle" idx="1"/>
          </p:nvPr>
        </p:nvSpPr>
        <p:spPr>
          <a:xfrm>
            <a:off x="684213" y="414972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4400" dirty="0"/>
              <a:t>Be a Responsible Citizen in the Digital World of Tomorrow!</a:t>
            </a:r>
            <a:endParaRPr lang="fi-FI" sz="4400" dirty="0"/>
          </a:p>
          <a:p>
            <a:pPr eaLnBrk="1" hangingPunct="1">
              <a:spcBef>
                <a:spcPct val="0"/>
              </a:spcBef>
              <a:defRPr/>
            </a:pPr>
            <a:endParaRPr lang="fi-FI" sz="4800" dirty="0"/>
          </a:p>
        </p:txBody>
      </p:sp>
      <p:pic>
        <p:nvPicPr>
          <p:cNvPr id="5" name="Kuva 4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3843" y="5831422"/>
            <a:ext cx="3593940" cy="1026578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13333"/>
          <a:stretch/>
        </p:blipFill>
        <p:spPr>
          <a:xfrm>
            <a:off x="2113555" y="394251"/>
            <a:ext cx="4544548" cy="34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/>
          <p:cNvSpPr>
            <a:spLocks noGrp="1"/>
          </p:cNvSpPr>
          <p:nvPr>
            <p:ph type="title"/>
          </p:nvPr>
        </p:nvSpPr>
        <p:spPr>
          <a:xfrm>
            <a:off x="457200" y="810491"/>
            <a:ext cx="8229600" cy="1066800"/>
          </a:xfrm>
        </p:spPr>
        <p:txBody>
          <a:bodyPr/>
          <a:lstStyle/>
          <a:p>
            <a:r>
              <a:rPr lang="fi-FI" sz="3600"/>
              <a:t>Petäjäveden yläasteen Erasmus+ -hanke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288000"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Be a Responsible Citizen in the Digital World of Tomorrow!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Strateginen kumppanuushanke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KA219 Innovaatioiden kehittäminen ja hyvien käytäntöjen vaihto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Mukana kuusi koulua: Saksa, Italia, Kreikka, Kroatia, Puola, Suomi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Hankkeen kesto 36 kk (2017-2020)</a:t>
            </a:r>
            <a:endParaRPr lang="fi-FI" sz="2600" dirty="0">
              <a:solidFill>
                <a:schemeClr val="tx2"/>
              </a:solidFill>
              <a:ea typeface="+mj-ea"/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457200" y="1766731"/>
            <a:ext cx="8229600" cy="4807107"/>
          </a:xfrm>
        </p:spPr>
        <p:txBody>
          <a:bodyPr/>
          <a:lstStyle/>
          <a:p>
            <a:pPr indent="-255270">
              <a:buClr>
                <a:schemeClr val="accent3"/>
              </a:buClr>
            </a:pPr>
            <a:r>
              <a:rPr lang="fi-FI" sz="3000" dirty="0">
                <a:solidFill>
                  <a:schemeClr val="tx2"/>
                </a:solidFill>
                <a:ea typeface="+mj-ea"/>
                <a:cs typeface="Calibri"/>
              </a:rPr>
              <a:t>Mukana kuusi koulua: Saksa, Italia, Kreikka, Kroatia, Puola, Suomi</a:t>
            </a:r>
            <a:endParaRPr lang="fi-FI" sz="3000">
              <a:solidFill>
                <a:schemeClr val="tx2"/>
              </a:solidFill>
              <a:ea typeface="+mj-ea"/>
              <a:cs typeface="Calibri"/>
            </a:endParaRPr>
          </a:p>
          <a:p>
            <a:pPr lvl="1" indent="-245745"/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Inda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-Gymnasium, Aachen, Saksa</a:t>
            </a:r>
          </a:p>
          <a:p>
            <a:pPr lvl="1" indent="-245745"/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Srednja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škola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Bol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,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Bol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, Kroatia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IIS Albert Einstein, Torino, Italia</a:t>
            </a:r>
          </a:p>
          <a:p>
            <a:pPr lvl="1" indent="-245745"/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Szkoła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Podstawowa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 w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Roźwienicy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,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Roźwienica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, Puola</a:t>
            </a:r>
          </a:p>
          <a:p>
            <a:pPr lvl="1" indent="-245745"/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PLATON M.E.P.E., </a:t>
            </a:r>
            <a:r>
              <a:rPr lang="fi-FI" sz="2800" err="1">
                <a:solidFill>
                  <a:schemeClr val="tx2"/>
                </a:solidFill>
                <a:ea typeface="+mj-ea"/>
                <a:cs typeface="Calibri"/>
              </a:rPr>
              <a:t>Katerini</a:t>
            </a:r>
            <a:r>
              <a:rPr lang="fi-FI" sz="2800" dirty="0">
                <a:solidFill>
                  <a:schemeClr val="tx2"/>
                </a:solidFill>
                <a:ea typeface="+mj-ea"/>
                <a:cs typeface="Calibri"/>
              </a:rPr>
              <a:t>, Kreikka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5" name="Otsikko 2">
            <a:extLst>
              <a:ext uri="{FF2B5EF4-FFF2-40B4-BE49-F238E27FC236}">
                <a16:creationId xmlns:a16="http://schemas.microsoft.com/office/drawing/2014/main" id="{DAB9237E-DBE0-48D4-8D10-86393E5EE0BD}"/>
              </a:ext>
            </a:extLst>
          </p:cNvPr>
          <p:cNvSpPr txBox="1">
            <a:spLocks/>
          </p:cNvSpPr>
          <p:nvPr/>
        </p:nvSpPr>
        <p:spPr bwMode="auto">
          <a:xfrm>
            <a:off x="457200" y="82434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fi-FI" sz="3600"/>
              <a:t>Erasmus+ -hanke</a:t>
            </a:r>
            <a:br>
              <a:rPr lang="fi-FI" sz="3600" dirty="0">
                <a:cs typeface="Calibri"/>
              </a:rPr>
            </a:br>
            <a:r>
              <a:rPr lang="en-US" sz="2400">
                <a:ea typeface="+mj-lt"/>
                <a:cs typeface="+mj-lt"/>
              </a:rPr>
              <a:t>Be a Responsible Citizen in the Digital World of Tomorrow!</a:t>
            </a:r>
            <a:endParaRPr lang="fi-FI" sz="2400">
              <a:ea typeface="+mj-lt"/>
              <a:cs typeface="+mj-lt"/>
            </a:endParaRPr>
          </a:p>
          <a:p>
            <a:endParaRPr lang="fi-FI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3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ani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an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Macintosh PowerPoint</Application>
  <PresentationFormat>Bildschirmpräsentation (4:3)</PresentationFormat>
  <Paragraphs>133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 2</vt:lpstr>
      <vt:lpstr>Urbaani</vt:lpstr>
      <vt:lpstr>PowerPoint-Präsentation</vt:lpstr>
      <vt:lpstr>ErasmusDays</vt:lpstr>
      <vt:lpstr>Erasmus+ -ohjelma</vt:lpstr>
      <vt:lpstr>Erasmus+</vt:lpstr>
      <vt:lpstr>Erasmus+</vt:lpstr>
      <vt:lpstr>Petäjäveden yläasteen Erasmus+ -hankkeet</vt:lpstr>
      <vt:lpstr>PowerPoint-Präsentation</vt:lpstr>
      <vt:lpstr>Petäjäveden yläasteen Erasmus+ -hanke</vt:lpstr>
      <vt:lpstr>PowerPoint-Präsentation</vt:lpstr>
      <vt:lpstr>Erasmus+ -hanke Be a Responsible Citizen in the Digital World of Tomorrow! </vt:lpstr>
      <vt:lpstr>Petäjäveden yläasteen Erasmus+ -hanke</vt:lpstr>
      <vt:lpstr>Liikkuvuudet</vt:lpstr>
      <vt:lpstr>Liikkuvuudet</vt:lpstr>
      <vt:lpstr>Liikkuvuudet</vt:lpstr>
      <vt:lpstr>Liikkuvuudet</vt:lpstr>
      <vt:lpstr>Liikkuvuudet</vt:lpstr>
      <vt:lpstr>Liikkuvuudet</vt:lpstr>
      <vt:lpstr>Liikkuvuudet</vt:lpstr>
      <vt:lpstr>Kerhotoiminta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Jari-Pekka Kanninen</dc:creator>
  <cp:lastModifiedBy>Lehrer 342556_1</cp:lastModifiedBy>
  <cp:revision>313</cp:revision>
  <dcterms:modified xsi:type="dcterms:W3CDTF">2020-11-09T13:42:31Z</dcterms:modified>
</cp:coreProperties>
</file>